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8CCADD-7972-4EBE-BFA6-FB3D9D2D88B6}" v="1" dt="2022-01-02T11:26:04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olo Merino" userId="b155bade489f8cea" providerId="LiveId" clId="{D98CCADD-7972-4EBE-BFA6-FB3D9D2D88B6}"/>
    <pc:docChg chg="undo custSel modSld">
      <pc:chgData name="Manolo Merino" userId="b155bade489f8cea" providerId="LiveId" clId="{D98CCADD-7972-4EBE-BFA6-FB3D9D2D88B6}" dt="2022-01-02T13:38:54.171" v="79" actId="20577"/>
      <pc:docMkLst>
        <pc:docMk/>
      </pc:docMkLst>
      <pc:sldChg chg="modSp mod">
        <pc:chgData name="Manolo Merino" userId="b155bade489f8cea" providerId="LiveId" clId="{D98CCADD-7972-4EBE-BFA6-FB3D9D2D88B6}" dt="2022-01-02T13:38:54.171" v="79" actId="20577"/>
        <pc:sldMkLst>
          <pc:docMk/>
          <pc:sldMk cId="0" sldId="256"/>
        </pc:sldMkLst>
        <pc:spChg chg="mod">
          <ac:chgData name="Manolo Merino" userId="b155bade489f8cea" providerId="LiveId" clId="{D98CCADD-7972-4EBE-BFA6-FB3D9D2D88B6}" dt="2022-01-02T11:38:55.759" v="58" actId="14100"/>
          <ac:spMkLst>
            <pc:docMk/>
            <pc:sldMk cId="0" sldId="256"/>
            <ac:spMk id="41" creationId="{00000000-0000-0000-0000-000000000000}"/>
          </ac:spMkLst>
        </pc:spChg>
        <pc:spChg chg="mod">
          <ac:chgData name="Manolo Merino" userId="b155bade489f8cea" providerId="LiveId" clId="{D98CCADD-7972-4EBE-BFA6-FB3D9D2D88B6}" dt="2022-01-02T13:38:54.171" v="79" actId="20577"/>
          <ac:spMkLst>
            <pc:docMk/>
            <pc:sldMk cId="0" sldId="256"/>
            <ac:spMk id="4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71600" y="9181440"/>
            <a:ext cx="1542600" cy="5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E19A298-7ECD-4F1D-96BB-1536AC36BC3D}" type="datetime1">
              <a:rPr lang="es-ES" sz="900" b="0" strike="noStrike" spc="-1">
                <a:solidFill>
                  <a:srgbClr val="8B8B8B"/>
                </a:solidFill>
                <a:latin typeface="Calibri"/>
              </a:rPr>
              <a:t>02/01/2022</a:t>
            </a:fld>
            <a:endParaRPr lang="es-ES" sz="9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2271600" y="9181440"/>
            <a:ext cx="2314080" cy="5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>
                <a:solidFill>
                  <a:srgbClr val="8B8B8B"/>
                </a:solidFill>
                <a:latin typeface="Calibri"/>
              </a:rPr>
              <a:t>Agosto 2020 - C. S. U. El Greco</a:t>
            </a:r>
            <a:endParaRPr lang="es-ES" sz="9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843440" y="9181440"/>
            <a:ext cx="1542600" cy="5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45D1B57-D5D1-4862-8D16-899C43CED773}" type="slidenum">
              <a:rPr lang="es-ES" sz="9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ES" sz="9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3"/>
          <p:cNvSpPr/>
          <p:nvPr/>
        </p:nvSpPr>
        <p:spPr>
          <a:xfrm>
            <a:off x="560880" y="1706701"/>
            <a:ext cx="5739120" cy="4401999"/>
          </a:xfrm>
          <a:prstGeom prst="rect">
            <a:avLst/>
          </a:prstGeom>
          <a:solidFill>
            <a:srgbClr val="EEEEEE"/>
          </a:solidFill>
          <a:ln w="19050">
            <a:solidFill>
              <a:srgbClr val="000000">
                <a:lumMod val="50000"/>
                <a:lumOff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Subtítulo 2"/>
          <p:cNvSpPr/>
          <p:nvPr/>
        </p:nvSpPr>
        <p:spPr>
          <a:xfrm>
            <a:off x="658440" y="1773300"/>
            <a:ext cx="5546880" cy="741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7000"/>
              </a:lnSpc>
              <a:spcBef>
                <a:spcPts val="374"/>
              </a:spcBef>
              <a:spcAft>
                <a:spcPts val="799"/>
              </a:spcAft>
              <a:tabLst>
                <a:tab pos="0" algn="l"/>
              </a:tabLst>
            </a:pPr>
            <a:r>
              <a:rPr lang="es-ES" sz="2000" b="1" strike="noStrike" spc="-1" dirty="0">
                <a:latin typeface="Calibri"/>
                <a:ea typeface="Calibri"/>
              </a:rPr>
              <a:t>CASO de infección COVID</a:t>
            </a:r>
            <a:endParaRPr lang="es-ES" sz="2000" b="0" strike="noStrike" spc="-1" dirty="0">
              <a:latin typeface="Arial"/>
            </a:endParaRPr>
          </a:p>
          <a:p>
            <a:pPr marL="514440" lvl="1" indent="-171360">
              <a:lnSpc>
                <a:spcPct val="107000"/>
              </a:lnSpc>
              <a:spcBef>
                <a:spcPts val="374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600" b="0" u="sng" strike="noStrike" spc="-1" dirty="0">
                <a:uFillTx/>
                <a:latin typeface="Calibri"/>
                <a:ea typeface="Calibri"/>
              </a:rPr>
              <a:t>PDIA </a:t>
            </a:r>
            <a:r>
              <a:rPr lang="es-ES" sz="1400" b="0" u="sng" strike="noStrike" spc="-1" dirty="0">
                <a:uFillTx/>
                <a:latin typeface="Calibri"/>
                <a:ea typeface="Calibri"/>
              </a:rPr>
              <a:t>POSITIVA</a:t>
            </a:r>
            <a:r>
              <a:rPr lang="es-ES" sz="1600" b="0" strike="noStrike" spc="-1" dirty="0">
                <a:latin typeface="Calibri"/>
                <a:ea typeface="Calibri"/>
              </a:rPr>
              <a:t>: </a:t>
            </a:r>
            <a:r>
              <a:rPr lang="es-ES" sz="1600" b="1" strike="noStrike" spc="-1" dirty="0">
                <a:latin typeface="Calibri"/>
                <a:ea typeface="Calibri"/>
              </a:rPr>
              <a:t>7 días</a:t>
            </a:r>
            <a:r>
              <a:rPr lang="es-ES" sz="1600" b="0" strike="noStrike" spc="-1" dirty="0">
                <a:latin typeface="Calibri"/>
                <a:ea typeface="Calibri"/>
              </a:rPr>
              <a:t> desde que empezaron los síntomas (siempre que al finalizar </a:t>
            </a:r>
            <a:r>
              <a:rPr lang="es-ES" sz="1600" b="0" strike="noStrike" spc="-1">
                <a:latin typeface="Calibri"/>
                <a:ea typeface="Calibri"/>
              </a:rPr>
              <a:t>se esté sin </a:t>
            </a:r>
            <a:r>
              <a:rPr lang="es-ES" sz="1600" b="0" strike="noStrike" spc="-1" dirty="0">
                <a:latin typeface="Calibri"/>
                <a:ea typeface="Calibri"/>
              </a:rPr>
              <a:t>síntomas) o, en el asintomático, desde el día en que le hicieron la prueba.</a:t>
            </a:r>
            <a:endParaRPr lang="es-ES" sz="1600" b="0" strike="noStrike" spc="-1" dirty="0">
              <a:latin typeface="Arial"/>
            </a:endParaRPr>
          </a:p>
          <a:p>
            <a:pPr>
              <a:lnSpc>
                <a:spcPct val="107000"/>
              </a:lnSpc>
              <a:spcBef>
                <a:spcPts val="1400"/>
              </a:spcBef>
              <a:spcAft>
                <a:spcPts val="799"/>
              </a:spcAft>
              <a:tabLst>
                <a:tab pos="0" algn="l"/>
              </a:tabLst>
            </a:pPr>
            <a:r>
              <a:rPr lang="es-ES" sz="2000" b="1" strike="noStrike" spc="-1" dirty="0">
                <a:latin typeface="Calibri"/>
                <a:ea typeface="Calibri"/>
              </a:rPr>
              <a:t>CONTACTO estrecho de caso</a:t>
            </a:r>
          </a:p>
          <a:p>
            <a:pPr marL="514440" lvl="1" indent="-171360" algn="just">
              <a:lnSpc>
                <a:spcPct val="107000"/>
              </a:lnSpc>
              <a:spcBef>
                <a:spcPts val="374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600" b="1" strike="noStrike" spc="-1" dirty="0">
                <a:latin typeface="Calibri"/>
                <a:ea typeface="Calibri"/>
              </a:rPr>
              <a:t>Vacunado </a:t>
            </a:r>
            <a:r>
              <a:rPr lang="es-ES" sz="1600" strike="noStrike" spc="-1" dirty="0">
                <a:latin typeface="Calibri"/>
                <a:ea typeface="Calibri"/>
              </a:rPr>
              <a:t>con pauta completa: </a:t>
            </a:r>
            <a:r>
              <a:rPr lang="es-ES" sz="1600" b="1" strike="noStrike" spc="-1" dirty="0">
                <a:latin typeface="Calibri"/>
                <a:ea typeface="Calibri"/>
              </a:rPr>
              <a:t>NO precisa cuarentena</a:t>
            </a:r>
            <a:r>
              <a:rPr lang="es-ES" sz="1600" b="0" strike="noStrike" spc="-1" dirty="0">
                <a:latin typeface="Calibri"/>
                <a:ea typeface="Calibri"/>
              </a:rPr>
              <a:t>. </a:t>
            </a:r>
            <a:endParaRPr lang="es-ES" sz="1600" b="0" strike="noStrike" spc="-1" dirty="0">
              <a:latin typeface="Arial"/>
            </a:endParaRPr>
          </a:p>
          <a:p>
            <a:pPr marL="514440" lvl="1" indent="-171360" algn="just">
              <a:lnSpc>
                <a:spcPct val="107000"/>
              </a:lnSpc>
              <a:spcBef>
                <a:spcPts val="374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600" b="1" strike="noStrike" spc="-1" dirty="0">
                <a:latin typeface="Calibri"/>
                <a:ea typeface="Calibri"/>
              </a:rPr>
              <a:t>No vacunado</a:t>
            </a:r>
            <a:r>
              <a:rPr lang="es-ES" sz="1600" strike="noStrike" spc="-1" dirty="0">
                <a:latin typeface="Calibri"/>
                <a:ea typeface="Calibri"/>
              </a:rPr>
              <a:t> o pauta incompleta: </a:t>
            </a:r>
            <a:r>
              <a:rPr lang="es-ES" sz="1600" b="1" strike="noStrike" spc="-1" dirty="0">
                <a:latin typeface="Calibri"/>
                <a:ea typeface="Calibri"/>
              </a:rPr>
              <a:t>7 días</a:t>
            </a:r>
            <a:r>
              <a:rPr lang="es-ES" sz="1600" b="0" strike="noStrike" spc="-1" dirty="0">
                <a:latin typeface="Calibri"/>
                <a:ea typeface="Calibri"/>
              </a:rPr>
              <a:t> de cuarentena desde el último día de contacto.</a:t>
            </a:r>
            <a:endParaRPr lang="es-ES" sz="16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tabLst>
                <a:tab pos="0" algn="l"/>
              </a:tabLst>
            </a:pPr>
            <a:r>
              <a:rPr lang="es-ES" sz="1600" b="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A los contactos que precisen PDIA* se les hará una sola y dentro de los primeros 5 días tras el último contacto.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s-ES" sz="1400" b="0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* Se priorizará realizar PDIA a los contactos estrechos vulnerables y a los que los atienden, incluidos los trabajadores sanitarios y sociosanitarios.</a:t>
            </a:r>
          </a:p>
          <a:p>
            <a:pPr algn="just">
              <a:lnSpc>
                <a:spcPct val="107000"/>
              </a:lnSpc>
              <a:tabLst>
                <a:tab pos="0" algn="l"/>
              </a:tabLst>
            </a:pPr>
            <a:endParaRPr lang="es-ES" sz="16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360" indent="-171360" algn="just">
              <a:lnSpc>
                <a:spcPct val="107000"/>
              </a:lnSpc>
              <a:spcBef>
                <a:spcPts val="600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400" b="1" strike="noStrike" spc="-1" dirty="0">
                <a:latin typeface="Calibri"/>
                <a:ea typeface="Calibri"/>
              </a:rPr>
              <a:t>PDIA.- </a:t>
            </a:r>
            <a:r>
              <a:rPr lang="es-ES" sz="1400" b="0" strike="noStrike" spc="-1" dirty="0">
                <a:latin typeface="Calibri"/>
                <a:ea typeface="Calibri"/>
              </a:rPr>
              <a:t>Prueba de diagnóstico de infección activa. </a:t>
            </a:r>
            <a:r>
              <a:rPr lang="es-ES" sz="1400" b="1" strike="noStrike" spc="-1" dirty="0">
                <a:latin typeface="Calibri"/>
                <a:ea typeface="Calibri"/>
              </a:rPr>
              <a:t>Se recomienda el test de antígenos </a:t>
            </a:r>
            <a:r>
              <a:rPr lang="es-ES" sz="1400" b="0" strike="noStrike" spc="-1" dirty="0">
                <a:latin typeface="Calibri"/>
                <a:ea typeface="Calibri"/>
              </a:rPr>
              <a:t>porque se positiviza en la fase contagiosa</a:t>
            </a:r>
            <a:r>
              <a:rPr lang="es-ES" sz="1400" b="1" strike="noStrike" spc="-1" dirty="0">
                <a:latin typeface="Calibri"/>
                <a:ea typeface="Calibri"/>
              </a:rPr>
              <a:t>. </a:t>
            </a:r>
            <a:r>
              <a:rPr lang="es-ES" sz="1400" b="0" strike="noStrike" spc="-1" dirty="0">
                <a:latin typeface="Calibri"/>
                <a:ea typeface="Calibri"/>
              </a:rPr>
              <a:t>Es válido el resultado </a:t>
            </a:r>
            <a:r>
              <a:rPr lang="es-ES" sz="1300" b="0" strike="noStrike" spc="-1" dirty="0">
                <a:latin typeface="Calibri"/>
                <a:ea typeface="Calibri"/>
              </a:rPr>
              <a:t>POSITIVO</a:t>
            </a:r>
            <a:r>
              <a:rPr lang="es-ES" sz="1400" b="0" strike="noStrike" spc="-1" dirty="0">
                <a:latin typeface="Calibri"/>
                <a:ea typeface="Calibri"/>
              </a:rPr>
              <a:t> de un test de autodiagnóstico (farmacia).</a:t>
            </a:r>
            <a:endParaRPr lang="es-ES" sz="1400" b="0" strike="noStrike" spc="-1" dirty="0">
              <a:latin typeface="Arial"/>
            </a:endParaRPr>
          </a:p>
          <a:p>
            <a:pPr marL="171360" indent="-17136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400" b="1" strike="noStrike" spc="-1" dirty="0">
                <a:latin typeface="Calibri"/>
                <a:ea typeface="Calibri"/>
              </a:rPr>
              <a:t>Contacto estrecho.- </a:t>
            </a:r>
            <a:r>
              <a:rPr lang="es-ES" sz="1400" b="0" strike="noStrike" spc="-1" dirty="0">
                <a:latin typeface="Calibri"/>
                <a:ea typeface="Calibri"/>
              </a:rPr>
              <a:t>&gt;15 min sin mascarilla a &lt;2 metros de distancia de una persona PDIA </a:t>
            </a:r>
            <a:r>
              <a:rPr lang="es-ES" sz="1300" b="0" strike="noStrike" spc="-1" dirty="0">
                <a:latin typeface="Calibri"/>
                <a:ea typeface="Calibri"/>
              </a:rPr>
              <a:t>POSITIVA</a:t>
            </a:r>
            <a:r>
              <a:rPr lang="es-ES" sz="1400" b="0" strike="noStrike" spc="-1" dirty="0">
                <a:latin typeface="Calibri"/>
                <a:ea typeface="Calibri"/>
              </a:rPr>
              <a:t>, desde 2 días antes de que esta hubiera empezado con los síntomas de COVID o desde 2 días antes de que se detectara la PDIA </a:t>
            </a:r>
            <a:r>
              <a:rPr lang="es-ES" sz="1300" b="0" strike="noStrike" spc="-1" dirty="0">
                <a:latin typeface="Calibri"/>
                <a:ea typeface="Calibri"/>
              </a:rPr>
              <a:t>POSITIVA</a:t>
            </a:r>
            <a:r>
              <a:rPr lang="es-ES" sz="1400" b="0" strike="noStrike" spc="-1" dirty="0">
                <a:latin typeface="Calibri"/>
                <a:ea typeface="Calibri"/>
              </a:rPr>
              <a:t>, en el caso de los positivos asintomáticos.</a:t>
            </a:r>
            <a:endParaRPr lang="es-ES" sz="1400" b="0" strike="noStrike" spc="-1" dirty="0">
              <a:latin typeface="Arial"/>
            </a:endParaRPr>
          </a:p>
          <a:p>
            <a:pPr marL="171360" indent="-17136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400" b="0" strike="noStrike" spc="-1" dirty="0">
                <a:latin typeface="Calibri"/>
                <a:ea typeface="Calibri"/>
              </a:rPr>
              <a:t>El término </a:t>
            </a:r>
            <a:r>
              <a:rPr lang="es-ES" sz="1400" b="1" strike="noStrike" spc="-1" dirty="0">
                <a:latin typeface="Calibri"/>
                <a:ea typeface="Calibri"/>
              </a:rPr>
              <a:t>aislamiento</a:t>
            </a:r>
            <a:r>
              <a:rPr lang="es-ES" sz="1400" b="0" strike="noStrike" spc="-1" dirty="0">
                <a:latin typeface="Calibri"/>
                <a:ea typeface="Calibri"/>
              </a:rPr>
              <a:t> se aplica al confinamiento de las personas que resultan PDIA positivas y el de </a:t>
            </a:r>
            <a:r>
              <a:rPr lang="es-ES" sz="1400" b="1" strike="noStrike" spc="-1" dirty="0">
                <a:latin typeface="Calibri"/>
                <a:ea typeface="Calibri"/>
              </a:rPr>
              <a:t>cuarentena</a:t>
            </a:r>
            <a:r>
              <a:rPr lang="es-ES" sz="1400" b="0" strike="noStrike" spc="-1" dirty="0">
                <a:latin typeface="Calibri"/>
                <a:ea typeface="Calibri"/>
              </a:rPr>
              <a:t> a las PDIA negativas.</a:t>
            </a:r>
            <a:endParaRPr lang="es-ES" sz="1400" b="0" strike="noStrike" spc="-1" dirty="0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ftr"/>
          </p:nvPr>
        </p:nvSpPr>
        <p:spPr>
          <a:xfrm>
            <a:off x="2271600" y="9181440"/>
            <a:ext cx="2314080" cy="527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900" b="0" strike="noStrike" spc="-1" dirty="0">
                <a:latin typeface="Calibri"/>
              </a:rPr>
              <a:t>Enero 2022 - C. S. U. El Greco</a:t>
            </a:r>
            <a:endParaRPr lang="es-ES" sz="900" b="0" strike="noStrike" spc="-1" dirty="0">
              <a:latin typeface="Times New Roman"/>
            </a:endParaRPr>
          </a:p>
        </p:txBody>
      </p:sp>
      <p:sp>
        <p:nvSpPr>
          <p:cNvPr id="44" name="Rectángulo 4"/>
          <p:cNvSpPr/>
          <p:nvPr/>
        </p:nvSpPr>
        <p:spPr>
          <a:xfrm>
            <a:off x="780120" y="2369000"/>
            <a:ext cx="360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Rectángulo 5"/>
          <p:cNvSpPr/>
          <p:nvPr/>
        </p:nvSpPr>
        <p:spPr>
          <a:xfrm>
            <a:off x="778320" y="3813300"/>
            <a:ext cx="360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Rectángulo 6"/>
          <p:cNvSpPr/>
          <p:nvPr/>
        </p:nvSpPr>
        <p:spPr>
          <a:xfrm>
            <a:off x="777600" y="4325062"/>
            <a:ext cx="360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48" name="Conector recto 8"/>
          <p:cNvSpPr/>
          <p:nvPr/>
        </p:nvSpPr>
        <p:spPr>
          <a:xfrm>
            <a:off x="658080" y="3185940"/>
            <a:ext cx="5547600" cy="64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Picture 4" descr="Diseño de símbolo de icono de contorno de Coronavirus. ilustración aislada sobre fondo blanco. Ilustración vectorial de dibujos animados del peligroso virus corona COVID-19 - arte vectorial de Arma biológica libre de derechos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5535000" y="211260"/>
            <a:ext cx="963000" cy="963000"/>
          </a:xfrm>
          <a:prstGeom prst="rect">
            <a:avLst/>
          </a:prstGeom>
          <a:ln w="0">
            <a:noFill/>
          </a:ln>
        </p:spPr>
      </p:pic>
      <p:pic>
        <p:nvPicPr>
          <p:cNvPr id="50" name="Picture 4" descr="Diseño de símbolo de icono de contorno de Coronavirus. ilustración aislada sobre fondo blanco. Ilustración vectorial de dibujos animados del peligroso virus corona COVID-19 - arte vectorial de Arma biológica libre de derechos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371520" y="205140"/>
            <a:ext cx="963000" cy="963000"/>
          </a:xfrm>
          <a:prstGeom prst="rect">
            <a:avLst/>
          </a:prstGeom>
          <a:ln w="0">
            <a:noFill/>
          </a:ln>
        </p:spPr>
      </p:pic>
      <p:sp>
        <p:nvSpPr>
          <p:cNvPr id="51" name="Título 1"/>
          <p:cNvSpPr/>
          <p:nvPr/>
        </p:nvSpPr>
        <p:spPr>
          <a:xfrm>
            <a:off x="560880" y="640760"/>
            <a:ext cx="5729760" cy="829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es-ES" sz="2800" b="1" strike="noStrike" spc="-1" dirty="0">
                <a:latin typeface="Calibri"/>
                <a:ea typeface="Calibri"/>
              </a:rPr>
              <a:t>Infección por coronavirus</a:t>
            </a:r>
            <a:br>
              <a:rPr dirty="0"/>
            </a:br>
            <a:r>
              <a:rPr lang="es-ES" sz="2400" b="0" strike="noStrike" spc="-1" dirty="0">
                <a:latin typeface="Calibri"/>
                <a:ea typeface="Calibri"/>
              </a:rPr>
              <a:t>DURACIÓN DEL AISLAMIENTO DOMICILIARIO</a:t>
            </a:r>
            <a:endParaRPr lang="es-E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11805</TotalTime>
  <Words>251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- cuarentena</dc:title>
  <dc:subject/>
  <dc:creator>Manolo Merino</dc:creator>
  <dc:description/>
  <cp:lastModifiedBy>Manolo Merino</cp:lastModifiedBy>
  <cp:revision>83</cp:revision>
  <cp:lastPrinted>2021-12-30T13:16:43Z</cp:lastPrinted>
  <dcterms:created xsi:type="dcterms:W3CDTF">2020-08-20T15:07:25Z</dcterms:created>
  <dcterms:modified xsi:type="dcterms:W3CDTF">2022-01-02T13:39:05Z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A4 (210 x 297 mm)</vt:lpwstr>
  </property>
  <property fmtid="{D5CDD505-2E9C-101B-9397-08002B2CF9AE}" pid="3" name="Slides">
    <vt:i4>1</vt:i4>
  </property>
</Properties>
</file>